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618"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6T19:23:07.895"/>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10.png>
</file>

<file path=ppt/media/image11.png>
</file>

<file path=ppt/media/image12.png>
</file>

<file path=ppt/media/image2.jpeg>
</file>

<file path=ppt/media/image3.png>
</file>

<file path=ppt/media/image4.png>
</file>

<file path=ppt/media/image5.sv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12/16/2024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657915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70814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17251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1640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82767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27130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27290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31887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78104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969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12/16/2024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1466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12/16/2024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359306867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studentncirl-my.sharepoint.com/:v:/r/personal/x23271779_student_ncirl_ie/Documents/Recordings/DAP%20video%20recording-20241216_202353-Meeting%20Recording.mp4?csf=1&amp;web=1&amp;e=E1Eysz&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rgbClr val="CFA98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4D59E1A-CED9-79B8-5AC1-4B6D4E8C7810}"/>
              </a:ext>
            </a:extLst>
          </p:cNvPr>
          <p:cNvSpPr>
            <a:spLocks noGrp="1"/>
          </p:cNvSpPr>
          <p:nvPr>
            <p:ph type="ctrTitle"/>
          </p:nvPr>
        </p:nvSpPr>
        <p:spPr>
          <a:xfrm>
            <a:off x="638881" y="390525"/>
            <a:ext cx="10909640" cy="1510301"/>
          </a:xfrm>
        </p:spPr>
        <p:txBody>
          <a:bodyPr anchor="ctr">
            <a:normAutofit/>
          </a:bodyPr>
          <a:lstStyle/>
          <a:p>
            <a:pPr algn="ctr">
              <a:lnSpc>
                <a:spcPct val="90000"/>
              </a:lnSpc>
            </a:pPr>
            <a:r>
              <a:rPr lang="en-GB" sz="2100" b="1" dirty="0">
                <a:solidFill>
                  <a:srgbClr val="FFFFFF"/>
                </a:solidFill>
                <a:effectLst/>
                <a:latin typeface="Times New Roman" panose="02020603050405020304" pitchFamily="18" charset="0"/>
                <a:ea typeface="Arial" panose="020B0604020202020204" pitchFamily="34" charset="0"/>
              </a:rPr>
              <a:t>EXPLORE TRENDS IN EMISSIONS, POLLUTION, AND HEALTH METRICS ACROSS U.S. STATES WITH DATA ANALYTICS &amp; VISUALIZATION.</a:t>
            </a:r>
            <a:br>
              <a:rPr lang="en-US" sz="2100" dirty="0">
                <a:solidFill>
                  <a:srgbClr val="FFFFFF"/>
                </a:solidFill>
                <a:effectLst/>
                <a:latin typeface="Times New Roman" panose="02020603050405020304" pitchFamily="18" charset="0"/>
                <a:ea typeface="Times New Roman" panose="02020603050405020304" pitchFamily="18" charset="0"/>
              </a:rPr>
            </a:br>
            <a:endParaRPr lang="en-US" sz="2100" dirty="0">
              <a:solidFill>
                <a:srgbClr val="FFFFFF"/>
              </a:solidFill>
            </a:endParaRPr>
          </a:p>
        </p:txBody>
      </p:sp>
      <p:sp>
        <p:nvSpPr>
          <p:cNvPr id="3" name="Subtitle 2">
            <a:extLst>
              <a:ext uri="{FF2B5EF4-FFF2-40B4-BE49-F238E27FC236}">
                <a16:creationId xmlns:a16="http://schemas.microsoft.com/office/drawing/2014/main" id="{53DC99A5-AFB0-A61A-900E-0584428673CC}"/>
              </a:ext>
            </a:extLst>
          </p:cNvPr>
          <p:cNvSpPr>
            <a:spLocks noGrp="1"/>
          </p:cNvSpPr>
          <p:nvPr>
            <p:ph type="subTitle" idx="1"/>
          </p:nvPr>
        </p:nvSpPr>
        <p:spPr>
          <a:xfrm>
            <a:off x="-3222170" y="5434936"/>
            <a:ext cx="8937170" cy="1517673"/>
          </a:xfrm>
        </p:spPr>
        <p:txBody>
          <a:bodyPr anchor="ctr">
            <a:normAutofit/>
          </a:bodyPr>
          <a:lstStyle/>
          <a:p>
            <a:pPr algn="ctr">
              <a:lnSpc>
                <a:spcPct val="100000"/>
              </a:lnSpc>
            </a:pPr>
            <a:r>
              <a:rPr lang="en-US" sz="1000" b="1" dirty="0">
                <a:latin typeface="Amasis MT Pro Black" panose="020F0502020204030204" pitchFamily="18" charset="0"/>
              </a:rPr>
              <a:t>Shivansh Bhatnagar (x23237252)</a:t>
            </a:r>
          </a:p>
          <a:p>
            <a:pPr algn="ctr">
              <a:lnSpc>
                <a:spcPct val="100000"/>
              </a:lnSpc>
            </a:pPr>
            <a:r>
              <a:rPr lang="en-US" sz="1000" b="1" dirty="0">
                <a:latin typeface="Amasis MT Pro Black" panose="020F0502020204030204" pitchFamily="18" charset="0"/>
              </a:rPr>
              <a:t>Pratik Sunar (x23292512)</a:t>
            </a:r>
          </a:p>
          <a:p>
            <a:pPr algn="ctr">
              <a:lnSpc>
                <a:spcPct val="100000"/>
              </a:lnSpc>
            </a:pPr>
            <a:r>
              <a:rPr lang="en-US" sz="1000" b="1" dirty="0" err="1">
                <a:latin typeface="Amasis MT Pro Black" panose="020F0502020204030204" pitchFamily="18" charset="0"/>
              </a:rPr>
              <a:t>Malav</a:t>
            </a:r>
            <a:r>
              <a:rPr lang="en-US" sz="1000" b="1" dirty="0">
                <a:latin typeface="Amasis MT Pro Black" panose="020F0502020204030204" pitchFamily="18" charset="0"/>
              </a:rPr>
              <a:t> Naik (x23271779)</a:t>
            </a:r>
          </a:p>
          <a:p>
            <a:pPr algn="ctr">
              <a:lnSpc>
                <a:spcPct val="100000"/>
              </a:lnSpc>
            </a:pPr>
            <a:r>
              <a:rPr lang="en-US" sz="1000" b="1" dirty="0">
                <a:latin typeface="Amasis MT Pro Black" panose="020F0502020204030204" pitchFamily="18" charset="0"/>
              </a:rPr>
              <a:t>MSCDAD_A</a:t>
            </a:r>
          </a:p>
          <a:p>
            <a:pPr algn="ctr">
              <a:lnSpc>
                <a:spcPct val="100000"/>
              </a:lnSpc>
            </a:pPr>
            <a:r>
              <a:rPr lang="en-US" sz="1000" b="1" dirty="0">
                <a:latin typeface="Amasis MT Pro Black" panose="020F0502020204030204" pitchFamily="18" charset="0"/>
              </a:rPr>
              <a:t>National College of Ireland, Dublin</a:t>
            </a:r>
          </a:p>
        </p:txBody>
      </p:sp>
      <p:sp>
        <p:nvSpPr>
          <p:cNvPr id="56" name="Rectangle 55">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Smoke From Factory">
            <a:extLst>
              <a:ext uri="{FF2B5EF4-FFF2-40B4-BE49-F238E27FC236}">
                <a16:creationId xmlns:a16="http://schemas.microsoft.com/office/drawing/2014/main" id="{23498BCB-1D50-0814-37AD-5201C6641DA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402799" y="3067050"/>
            <a:ext cx="5383354" cy="3019537"/>
          </a:xfrm>
          <a:prstGeom prst="rect">
            <a:avLst/>
          </a:prstGeom>
        </p:spPr>
      </p:pic>
      <p:sp>
        <p:nvSpPr>
          <p:cNvPr id="6" name="Rectangle 5">
            <a:extLst>
              <a:ext uri="{FF2B5EF4-FFF2-40B4-BE49-F238E27FC236}">
                <a16:creationId xmlns:a16="http://schemas.microsoft.com/office/drawing/2014/main" id="{0B154554-8DEE-114B-65BC-5A2669BAE550}"/>
              </a:ext>
            </a:extLst>
          </p:cNvPr>
          <p:cNvSpPr/>
          <p:nvPr/>
        </p:nvSpPr>
        <p:spPr>
          <a:xfrm>
            <a:off x="1741714" y="1900826"/>
            <a:ext cx="7946571" cy="463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Abadi" panose="020F0502020204030204" pitchFamily="34" charset="0"/>
              </a:rPr>
              <a:t>Video Link = </a:t>
            </a:r>
            <a:r>
              <a:rPr lang="en-US" b="1" dirty="0">
                <a:latin typeface="Abadi" panose="020F0502020204030204" pitchFamily="34" charset="0"/>
                <a:hlinkClick r:id="rId5"/>
              </a:rPr>
              <a:t>Click here</a:t>
            </a:r>
            <a:endParaRPr lang="en-US" b="1" dirty="0">
              <a:latin typeface="Abadi" panose="020F0502020204030204" pitchFamily="34" charset="0"/>
            </a:endParaRPr>
          </a:p>
        </p:txBody>
      </p:sp>
    </p:spTree>
    <p:extLst>
      <p:ext uri="{BB962C8B-B14F-4D97-AF65-F5344CB8AC3E}">
        <p14:creationId xmlns:p14="http://schemas.microsoft.com/office/powerpoint/2010/main" val="121337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48C6A1-8C24-CAE5-CFA6-048B063A88E9}"/>
              </a:ext>
            </a:extLst>
          </p:cNvPr>
          <p:cNvSpPr>
            <a:spLocks noGrp="1"/>
          </p:cNvSpPr>
          <p:nvPr>
            <p:ph type="title"/>
          </p:nvPr>
        </p:nvSpPr>
        <p:spPr>
          <a:xfrm>
            <a:off x="5297762" y="329184"/>
            <a:ext cx="6251110" cy="1783080"/>
          </a:xfrm>
        </p:spPr>
        <p:txBody>
          <a:bodyPr anchor="b">
            <a:normAutofit/>
          </a:bodyPr>
          <a:lstStyle/>
          <a:p>
            <a:r>
              <a:rPr lang="en-US" sz="7200"/>
              <a:t>Introduction</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B22E5D"/>
          </a:solidFill>
          <a:ln w="38100" cap="rnd">
            <a:solidFill>
              <a:srgbClr val="B22E5D"/>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043DF55-5CE5-BFB9-7FE2-8EC602EFACFC}"/>
              </a:ext>
            </a:extLst>
          </p:cNvPr>
          <p:cNvSpPr>
            <a:spLocks noGrp="1"/>
          </p:cNvSpPr>
          <p:nvPr>
            <p:ph idx="1"/>
          </p:nvPr>
        </p:nvSpPr>
        <p:spPr>
          <a:xfrm>
            <a:off x="5297762" y="2706624"/>
            <a:ext cx="6251110" cy="3483864"/>
          </a:xfrm>
        </p:spPr>
        <p:txBody>
          <a:bodyPr>
            <a:normAutofit/>
          </a:bodyPr>
          <a:lstStyle/>
          <a:p>
            <a:pPr>
              <a:lnSpc>
                <a:spcPct val="100000"/>
              </a:lnSpc>
            </a:pPr>
            <a:r>
              <a:rPr lang="en-US" sz="1500" b="1" dirty="0">
                <a:effectLst/>
                <a:latin typeface="Times New Roman" panose="02020603050405020304" pitchFamily="18" charset="0"/>
                <a:ea typeface="SimSun" panose="02010600030101010101" pitchFamily="2" charset="-122"/>
              </a:rPr>
              <a:t>The intersection of various environmental pollution and public health is a deep area of research, especially the mutual relationship between air pollution, emissions, and cardiovascular health. This comprehensive report analyzes the trends in air pollution from the year 2000 onwards showcases the correlation with emissions from various sectors in different states, and examines the patterns in heart health to show insights into the relationship between pollution levels and cardiovascular diseases. By integrating data analytics and visualization techniques, this study aims to broadcast insights into how Industries and air Pollution target public health, framing strategies and policy decisions to mitigate these risks. </a:t>
            </a:r>
            <a:endParaRPr lang="en-US" sz="1500" dirty="0"/>
          </a:p>
        </p:txBody>
      </p:sp>
      <p:pic>
        <p:nvPicPr>
          <p:cNvPr id="5" name="Picture 4" descr="Smoke coming out of a factory&#10;&#10;Description automatically generated">
            <a:extLst>
              <a:ext uri="{FF2B5EF4-FFF2-40B4-BE49-F238E27FC236}">
                <a16:creationId xmlns:a16="http://schemas.microsoft.com/office/drawing/2014/main" id="{D6F0E71B-C609-E708-1B5C-2F38337AA685}"/>
              </a:ext>
            </a:extLst>
          </p:cNvPr>
          <p:cNvPicPr>
            <a:picLocks noChangeAspect="1"/>
          </p:cNvPicPr>
          <p:nvPr/>
        </p:nvPicPr>
        <p:blipFill>
          <a:blip r:embed="rId2"/>
          <a:srcRect l="28081" r="33719"/>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4168142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A1C39C-472B-3B7D-B3A0-CB68F3C1DA66}"/>
              </a:ext>
            </a:extLst>
          </p:cNvPr>
          <p:cNvSpPr>
            <a:spLocks noGrp="1"/>
          </p:cNvSpPr>
          <p:nvPr>
            <p:ph type="title"/>
          </p:nvPr>
        </p:nvSpPr>
        <p:spPr>
          <a:xfrm>
            <a:off x="630936" y="640823"/>
            <a:ext cx="3419856" cy="5583148"/>
          </a:xfrm>
        </p:spPr>
        <p:txBody>
          <a:bodyPr anchor="ctr">
            <a:normAutofit/>
          </a:bodyPr>
          <a:lstStyle/>
          <a:p>
            <a:pPr>
              <a:lnSpc>
                <a:spcPct val="90000"/>
              </a:lnSpc>
            </a:pPr>
            <a:r>
              <a:rPr lang="en-US" sz="5600" b="1" i="1">
                <a:effectLst/>
                <a:latin typeface="Times New Roman" panose="02020603050405020304" pitchFamily="18" charset="0"/>
                <a:ea typeface="SimSun" panose="02010600030101010101" pitchFamily="2" charset="-122"/>
              </a:rPr>
              <a:t>The research seeks to answer the following questions:</a:t>
            </a:r>
            <a:br>
              <a:rPr lang="en-US" sz="5600" b="1" i="1">
                <a:effectLst/>
                <a:latin typeface="Times New Roman" panose="02020603050405020304" pitchFamily="18" charset="0"/>
                <a:ea typeface="SimSun" panose="02010600030101010101" pitchFamily="2" charset="-122"/>
              </a:rPr>
            </a:br>
            <a:endParaRPr lang="en-US" sz="5600"/>
          </a:p>
        </p:txBody>
      </p:sp>
      <mc:AlternateContent xmlns:mc="http://schemas.openxmlformats.org/markup-compatibility/2006" xmlns:p14="http://schemas.microsoft.com/office/powerpoint/2010/main">
        <mc:Choice Requires="p14">
          <p:contentPart p14:bwMode="auto" r:id="rId2">
            <p14:nvContentPartPr>
              <p14:cNvPr id="43" name="Ink 4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4884261"/>
              <a:ext cx="360" cy="2160"/>
            </p14:xfrm>
          </p:contentPart>
        </mc:Choice>
        <mc:Fallback xmlns="">
          <p:pic>
            <p:nvPicPr>
              <p:cNvPr id="43" name="Ink 4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4868832"/>
                <a:ext cx="36000" cy="32709"/>
              </a:xfrm>
              <a:prstGeom prst="rect">
                <a:avLst/>
              </a:prstGeom>
            </p:spPr>
          </p:pic>
        </mc:Fallback>
      </mc:AlternateContent>
      <p:sp>
        <p:nvSpPr>
          <p:cNvPr id="44" name="Rectangle 43">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10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5C28616-7F91-444B-B403-506C815EF9FA}"/>
              </a:ext>
            </a:extLst>
          </p:cNvPr>
          <p:cNvSpPr>
            <a:spLocks noGrp="1"/>
          </p:cNvSpPr>
          <p:nvPr>
            <p:ph idx="1"/>
          </p:nvPr>
        </p:nvSpPr>
        <p:spPr>
          <a:xfrm>
            <a:off x="4654296" y="4798577"/>
            <a:ext cx="6894576" cy="1428487"/>
          </a:xfrm>
        </p:spPr>
        <p:txBody>
          <a:bodyPr anchor="t">
            <a:normAutofit/>
          </a:bodyPr>
          <a:lstStyle/>
          <a:p>
            <a:pPr marL="342900" marR="0" lvl="0" indent="-342900">
              <a:lnSpc>
                <a:spcPct val="100000"/>
              </a:lnSpc>
              <a:spcAft>
                <a:spcPts val="800"/>
              </a:spcAft>
              <a:buSzPts val="1000"/>
              <a:buFont typeface="Symbol" panose="05050102010706020507" pitchFamily="18" charset="2"/>
              <a:buChar char=""/>
              <a:tabLst>
                <a:tab pos="457200" algn="l"/>
              </a:tabLst>
            </a:pPr>
            <a:r>
              <a:rPr lang="en-US" sz="1600">
                <a:effectLst/>
                <a:latin typeface="Times New Roman" panose="02020603050405020304" pitchFamily="18" charset="0"/>
                <a:ea typeface="SimSun" panose="02010600030101010101" pitchFamily="2" charset="-122"/>
              </a:rPr>
              <a:t>What are the trends in air pollution from the 2000s, and how do they correlate with emissions data?</a:t>
            </a:r>
            <a:endParaRPr lang="en-US" sz="160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800"/>
              </a:spcAft>
              <a:buSzPts val="1000"/>
              <a:buFont typeface="Symbol" panose="05050102010706020507" pitchFamily="18" charset="2"/>
              <a:buChar char=""/>
              <a:tabLst>
                <a:tab pos="457200" algn="l"/>
              </a:tabLst>
            </a:pPr>
            <a:r>
              <a:rPr lang="en-US" sz="1600">
                <a:effectLst/>
                <a:latin typeface="Times New Roman" panose="02020603050405020304" pitchFamily="18" charset="0"/>
                <a:ea typeface="SimSun" panose="02010600030101010101" pitchFamily="2" charset="-122"/>
              </a:rPr>
              <a:t>Can patterns in heart health data reveal associations between pollution levels and cardiovascular diseases? Ease of Use.</a:t>
            </a:r>
            <a:endParaRPr lang="en-US" sz="1600">
              <a:effectLst/>
              <a:latin typeface="Times New Roman" panose="02020603050405020304" pitchFamily="18" charset="0"/>
              <a:ea typeface="Times New Roman" panose="02020603050405020304" pitchFamily="18" charset="0"/>
            </a:endParaRPr>
          </a:p>
          <a:p>
            <a:pPr>
              <a:lnSpc>
                <a:spcPct val="100000"/>
              </a:lnSpc>
            </a:pPr>
            <a:endParaRPr lang="en-US" sz="1600"/>
          </a:p>
        </p:txBody>
      </p:sp>
      <p:pic>
        <p:nvPicPr>
          <p:cNvPr id="29" name="Graphic 28" descr="Lungs">
            <a:extLst>
              <a:ext uri="{FF2B5EF4-FFF2-40B4-BE49-F238E27FC236}">
                <a16:creationId xmlns:a16="http://schemas.microsoft.com/office/drawing/2014/main" id="{1ABAFCD8-9C21-A5C9-DBF6-93E921FDE64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654296" y="630936"/>
            <a:ext cx="3913632" cy="3913632"/>
          </a:xfrm>
          <a:prstGeom prst="rect">
            <a:avLst/>
          </a:prstGeom>
        </p:spPr>
      </p:pic>
    </p:spTree>
    <p:extLst>
      <p:ext uri="{BB962C8B-B14F-4D97-AF65-F5344CB8AC3E}">
        <p14:creationId xmlns:p14="http://schemas.microsoft.com/office/powerpoint/2010/main" val="4101866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iagram of a snake&#10;&#10;Description automatically generated">
            <a:extLst>
              <a:ext uri="{FF2B5EF4-FFF2-40B4-BE49-F238E27FC236}">
                <a16:creationId xmlns:a16="http://schemas.microsoft.com/office/drawing/2014/main" id="{675ED5F0-B1E8-3CDF-EAE4-81F0FE48BB19}"/>
              </a:ext>
            </a:extLst>
          </p:cNvPr>
          <p:cNvPicPr>
            <a:picLocks noChangeAspect="1"/>
          </p:cNvPicPr>
          <p:nvPr/>
        </p:nvPicPr>
        <p:blipFill>
          <a:blip r:embed="rId2" cstate="print">
            <a:alphaModFix amt="40000"/>
            <a:extLst>
              <a:ext uri="{28A0092B-C50C-407E-A947-70E740481C1C}">
                <a14:useLocalDpi xmlns:a14="http://schemas.microsoft.com/office/drawing/2010/main" val="0"/>
              </a:ext>
            </a:extLst>
          </a:blip>
          <a:srcRect b="1747"/>
          <a:stretch/>
        </p:blipFill>
        <p:spPr bwMode="auto">
          <a:xfrm>
            <a:off x="20" y="10"/>
            <a:ext cx="12191979" cy="6857990"/>
          </a:xfrm>
          <a:prstGeom prst="rect">
            <a:avLst/>
          </a:prstGeom>
          <a:noFill/>
        </p:spPr>
      </p:pic>
      <p:sp>
        <p:nvSpPr>
          <p:cNvPr id="2" name="Title 1">
            <a:extLst>
              <a:ext uri="{FF2B5EF4-FFF2-40B4-BE49-F238E27FC236}">
                <a16:creationId xmlns:a16="http://schemas.microsoft.com/office/drawing/2014/main" id="{1E5B36C9-C892-D54E-54C1-5FCCD548AD8D}"/>
              </a:ext>
            </a:extLst>
          </p:cNvPr>
          <p:cNvSpPr>
            <a:spLocks noGrp="1"/>
          </p:cNvSpPr>
          <p:nvPr>
            <p:ph type="title"/>
          </p:nvPr>
        </p:nvSpPr>
        <p:spPr>
          <a:xfrm>
            <a:off x="838200" y="365125"/>
            <a:ext cx="10515600" cy="1325563"/>
          </a:xfrm>
        </p:spPr>
        <p:txBody>
          <a:bodyPr>
            <a:normAutofit/>
          </a:bodyPr>
          <a:lstStyle/>
          <a:p>
            <a:r>
              <a:rPr lang="en-US" sz="7200"/>
              <a:t>Technology used</a:t>
            </a:r>
          </a:p>
        </p:txBody>
      </p:sp>
      <p:sp>
        <p:nvSpPr>
          <p:cNvPr id="4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ontent Placeholder 2">
            <a:extLst>
              <a:ext uri="{FF2B5EF4-FFF2-40B4-BE49-F238E27FC236}">
                <a16:creationId xmlns:a16="http://schemas.microsoft.com/office/drawing/2014/main" id="{DD7D8AEB-D6FD-0887-35DF-C6AF76C8D41D}"/>
              </a:ext>
            </a:extLst>
          </p:cNvPr>
          <p:cNvSpPr>
            <a:spLocks noGrp="1"/>
          </p:cNvSpPr>
          <p:nvPr>
            <p:ph idx="1"/>
          </p:nvPr>
        </p:nvSpPr>
        <p:spPr>
          <a:xfrm>
            <a:off x="838200" y="2004446"/>
            <a:ext cx="10515600" cy="4176897"/>
          </a:xfrm>
        </p:spPr>
        <p:txBody>
          <a:bodyPr>
            <a:normAutofit/>
          </a:bodyPr>
          <a:lstStyle/>
          <a:p>
            <a:pPr marL="0" marR="0">
              <a:lnSpc>
                <a:spcPct val="100000"/>
              </a:lnSpc>
            </a:pPr>
            <a:r>
              <a:rPr lang="en-IN" sz="1800" b="1">
                <a:effectLst/>
                <a:latin typeface="Times New Roman" panose="02020603050405020304" pitchFamily="18" charset="0"/>
                <a:ea typeface="Times New Roman" panose="02020603050405020304" pitchFamily="18" charset="0"/>
              </a:rPr>
              <a:t>MongoDB / PostgreSQL</a:t>
            </a:r>
            <a:br>
              <a:rPr lang="en-IN" sz="1800">
                <a:effectLst/>
                <a:latin typeface="Times New Roman" panose="02020603050405020304" pitchFamily="18" charset="0"/>
                <a:ea typeface="Times New Roman" panose="02020603050405020304" pitchFamily="18" charset="0"/>
              </a:rPr>
            </a:br>
            <a:r>
              <a:rPr lang="en-IN" sz="1800">
                <a:effectLst/>
                <a:latin typeface="Times New Roman" panose="02020603050405020304" pitchFamily="18" charset="0"/>
                <a:ea typeface="Times New Roman" panose="02020603050405020304" pitchFamily="18" charset="0"/>
              </a:rPr>
              <a:t>MongoDB was selected for storing the JSON dataset due to its compatibility with the hierarchical structure of the data and its ability to handle unstructured or semi-structured data formats efficiently. The document-oriented nature of MongoDB facilitated flexible data exploration and extraction and To Store Structured Data(CSV) we have used PostgreSQL database.</a:t>
            </a:r>
            <a:endParaRPr lang="en-US" sz="1800">
              <a:effectLst/>
              <a:latin typeface="Times New Roman" panose="02020603050405020304" pitchFamily="18" charset="0"/>
              <a:ea typeface="Times New Roman" panose="02020603050405020304" pitchFamily="18" charset="0"/>
            </a:endParaRPr>
          </a:p>
          <a:p>
            <a:pPr marL="0" marR="0">
              <a:lnSpc>
                <a:spcPct val="100000"/>
              </a:lnSpc>
            </a:pPr>
            <a:r>
              <a:rPr lang="en-IN" sz="1800" b="1">
                <a:effectLst/>
                <a:latin typeface="Times New Roman" panose="02020603050405020304" pitchFamily="18" charset="0"/>
                <a:ea typeface="SimSun" panose="02010600030101010101" pitchFamily="2" charset="-122"/>
              </a:rPr>
              <a:t>ETL (Extract Transform Load</a:t>
            </a:r>
            <a:r>
              <a:rPr lang="en-IN" sz="1800" b="1">
                <a:latin typeface="Times New Roman" panose="02020603050405020304" pitchFamily="18" charset="0"/>
                <a:ea typeface="SimSun" panose="02010600030101010101" pitchFamily="2" charset="-122"/>
              </a:rPr>
              <a:t>)</a:t>
            </a:r>
            <a:endParaRPr lang="en-US" sz="1800">
              <a:effectLst/>
              <a:latin typeface="Times New Roman" panose="02020603050405020304" pitchFamily="18" charset="0"/>
              <a:ea typeface="Times New Roman" panose="02020603050405020304" pitchFamily="18" charset="0"/>
            </a:endParaRPr>
          </a:p>
          <a:p>
            <a:pPr marL="0" marR="0">
              <a:lnSpc>
                <a:spcPct val="100000"/>
              </a:lnSpc>
            </a:pPr>
            <a:r>
              <a:rPr lang="en-IN" sz="1800">
                <a:effectLst/>
                <a:latin typeface="Times New Roman" panose="02020603050405020304" pitchFamily="18" charset="0"/>
                <a:ea typeface="SimSun" panose="02010600030101010101" pitchFamily="2" charset="-122"/>
              </a:rPr>
              <a:t>We have used ETL process to commute the data in between different sources. For Extracting semi-structured file(Json) File We have used MongoDB then fetch file to python and store data in PostgreSQL. And for Extracting CSV data we have used PostgreSQL and Load data to SQL.</a:t>
            </a:r>
            <a:endParaRPr lang="en-US" sz="1800">
              <a:effectLst/>
              <a:latin typeface="Times New Roman" panose="02020603050405020304" pitchFamily="18" charset="0"/>
              <a:ea typeface="Times New Roman" panose="02020603050405020304" pitchFamily="18" charset="0"/>
            </a:endParaRPr>
          </a:p>
          <a:p>
            <a:pPr marL="342900" marR="0" lvl="0" indent="-342900">
              <a:lnSpc>
                <a:spcPct val="100000"/>
              </a:lnSpc>
              <a:buFont typeface="Symbol" panose="05050102010706020507" pitchFamily="18" charset="2"/>
              <a:buChar char=""/>
            </a:pPr>
            <a:r>
              <a:rPr lang="en-IN" sz="1800">
                <a:effectLst/>
                <a:latin typeface="Times New Roman" panose="02020603050405020304" pitchFamily="18" charset="0"/>
                <a:ea typeface="SimSun" panose="02010600030101010101" pitchFamily="2" charset="-122"/>
              </a:rPr>
              <a:t>Extract:- Collected data from MongoDB / SQL to Python.</a:t>
            </a:r>
            <a:endParaRPr lang="en-US" sz="1800">
              <a:effectLst/>
              <a:latin typeface="Times New Roman" panose="02020603050405020304" pitchFamily="18" charset="0"/>
              <a:ea typeface="Times New Roman" panose="02020603050405020304" pitchFamily="18" charset="0"/>
            </a:endParaRPr>
          </a:p>
          <a:p>
            <a:pPr marL="342900" marR="0" lvl="0" indent="-342900">
              <a:lnSpc>
                <a:spcPct val="100000"/>
              </a:lnSpc>
              <a:buFont typeface="Symbol" panose="05050102010706020507" pitchFamily="18" charset="2"/>
              <a:buChar char=""/>
            </a:pPr>
            <a:r>
              <a:rPr lang="en-IN" sz="1800">
                <a:effectLst/>
                <a:latin typeface="Times New Roman" panose="02020603050405020304" pitchFamily="18" charset="0"/>
                <a:ea typeface="SimSun" panose="02010600030101010101" pitchFamily="2" charset="-122"/>
              </a:rPr>
              <a:t>Transform:- Performed Data Cleaning and Transformed Data.</a:t>
            </a:r>
            <a:endParaRPr lang="en-US" sz="1800">
              <a:effectLst/>
              <a:latin typeface="Times New Roman" panose="02020603050405020304" pitchFamily="18" charset="0"/>
              <a:ea typeface="Times New Roman" panose="02020603050405020304" pitchFamily="18" charset="0"/>
            </a:endParaRPr>
          </a:p>
          <a:p>
            <a:pPr marL="342900" marR="0" lvl="0" indent="-342900">
              <a:lnSpc>
                <a:spcPct val="100000"/>
              </a:lnSpc>
              <a:buFont typeface="Symbol" panose="05050102010706020507" pitchFamily="18" charset="2"/>
              <a:buChar char=""/>
            </a:pPr>
            <a:r>
              <a:rPr lang="en-IN" sz="1800">
                <a:effectLst/>
                <a:latin typeface="Times New Roman" panose="02020603050405020304" pitchFamily="18" charset="0"/>
                <a:ea typeface="SimSun" panose="02010600030101010101" pitchFamily="2" charset="-122"/>
              </a:rPr>
              <a:t>Load:- Loaded transformed Data, performed further analytics and later stored it to PostgreSQL.</a:t>
            </a:r>
            <a:endParaRPr lang="en-US" sz="180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0888271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AE115-9833-3FD4-8581-28DB1E81B200}"/>
              </a:ext>
            </a:extLst>
          </p:cNvPr>
          <p:cNvSpPr>
            <a:spLocks noGrp="1"/>
          </p:cNvSpPr>
          <p:nvPr>
            <p:ph type="title"/>
          </p:nvPr>
        </p:nvSpPr>
        <p:spPr/>
        <p:txBody>
          <a:bodyPr>
            <a:normAutofit fontScale="90000"/>
          </a:bodyPr>
          <a:lstStyle/>
          <a:p>
            <a:r>
              <a:rPr lang="en-US" dirty="0"/>
              <a:t>US Environmental and Health Insight Dashboard</a:t>
            </a:r>
          </a:p>
        </p:txBody>
      </p:sp>
      <p:pic>
        <p:nvPicPr>
          <p:cNvPr id="4" name="Content Placeholder 3" descr="A screenshot of a graph&#10;&#10;Description automatically generated">
            <a:extLst>
              <a:ext uri="{FF2B5EF4-FFF2-40B4-BE49-F238E27FC236}">
                <a16:creationId xmlns:a16="http://schemas.microsoft.com/office/drawing/2014/main" id="{52912DB3-9B72-BCB1-C2DF-B0D74557A1A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332514" y="1870801"/>
            <a:ext cx="3333566" cy="2304623"/>
          </a:xfrm>
          <a:prstGeom prst="rect">
            <a:avLst/>
          </a:prstGeom>
          <a:noFill/>
          <a:ln>
            <a:noFill/>
          </a:ln>
        </p:spPr>
      </p:pic>
      <p:pic>
        <p:nvPicPr>
          <p:cNvPr id="5" name="Picture 4" descr="A screenshot of a computer&#10;&#10;Description automatically generated">
            <a:extLst>
              <a:ext uri="{FF2B5EF4-FFF2-40B4-BE49-F238E27FC236}">
                <a16:creationId xmlns:a16="http://schemas.microsoft.com/office/drawing/2014/main" id="{DFA8828D-5F7E-FAE2-5CC6-3C151DE6197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66080" y="1870801"/>
            <a:ext cx="3333566" cy="1928483"/>
          </a:xfrm>
          <a:prstGeom prst="rect">
            <a:avLst/>
          </a:prstGeom>
          <a:noFill/>
          <a:ln>
            <a:noFill/>
          </a:ln>
        </p:spPr>
      </p:pic>
      <p:pic>
        <p:nvPicPr>
          <p:cNvPr id="6" name="Picture 5" descr="A screenshot of a graph&#10;&#10;Description automatically generated">
            <a:extLst>
              <a:ext uri="{FF2B5EF4-FFF2-40B4-BE49-F238E27FC236}">
                <a16:creationId xmlns:a16="http://schemas.microsoft.com/office/drawing/2014/main" id="{AA6567C7-41D3-E6CF-30B0-4276D13607F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800" y="1870801"/>
            <a:ext cx="4368846" cy="2544204"/>
          </a:xfrm>
          <a:prstGeom prst="rect">
            <a:avLst/>
          </a:prstGeom>
          <a:noFill/>
          <a:ln>
            <a:noFill/>
          </a:ln>
        </p:spPr>
      </p:pic>
      <p:pic>
        <p:nvPicPr>
          <p:cNvPr id="7" name="Picture 6" descr="A graph showing the results of a health dashboard&#10;&#10;Description automatically generated with medium confidence">
            <a:extLst>
              <a:ext uri="{FF2B5EF4-FFF2-40B4-BE49-F238E27FC236}">
                <a16:creationId xmlns:a16="http://schemas.microsoft.com/office/drawing/2014/main" id="{FA794AA1-25AB-A6D6-13AB-3A1339B9772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8200" y="4415005"/>
            <a:ext cx="3876911" cy="2252132"/>
          </a:xfrm>
          <a:prstGeom prst="rect">
            <a:avLst/>
          </a:prstGeom>
          <a:noFill/>
          <a:ln>
            <a:noFill/>
          </a:ln>
        </p:spPr>
      </p:pic>
      <p:pic>
        <p:nvPicPr>
          <p:cNvPr id="8" name="Picture 7" descr="A screenshot of a graph&#10;&#10;Description automatically generated">
            <a:extLst>
              <a:ext uri="{FF2B5EF4-FFF2-40B4-BE49-F238E27FC236}">
                <a16:creationId xmlns:a16="http://schemas.microsoft.com/office/drawing/2014/main" id="{E9CDAB5F-8328-C14C-3D06-2BDD52DC7ADC}"/>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73646" y="4420811"/>
            <a:ext cx="3528776" cy="2051594"/>
          </a:xfrm>
          <a:prstGeom prst="rect">
            <a:avLst/>
          </a:prstGeom>
          <a:noFill/>
          <a:ln>
            <a:noFill/>
          </a:ln>
        </p:spPr>
      </p:pic>
      <p:pic>
        <p:nvPicPr>
          <p:cNvPr id="9" name="Picture 8" descr="A screenshot of a graph&#10;&#10;Description automatically generated">
            <a:extLst>
              <a:ext uri="{FF2B5EF4-FFF2-40B4-BE49-F238E27FC236}">
                <a16:creationId xmlns:a16="http://schemas.microsoft.com/office/drawing/2014/main" id="{6919F5DD-82EC-FB16-17A5-09A4790C7950}"/>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202422" y="4415005"/>
            <a:ext cx="3362917" cy="1928482"/>
          </a:xfrm>
          <a:prstGeom prst="rect">
            <a:avLst/>
          </a:prstGeom>
          <a:noFill/>
          <a:ln>
            <a:noFill/>
          </a:ln>
        </p:spPr>
      </p:pic>
    </p:spTree>
    <p:extLst>
      <p:ext uri="{BB962C8B-B14F-4D97-AF65-F5344CB8AC3E}">
        <p14:creationId xmlns:p14="http://schemas.microsoft.com/office/powerpoint/2010/main" val="2809751291"/>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62</TotalTime>
  <Words>374</Words>
  <Application>Microsoft Office PowerPoint</Application>
  <PresentationFormat>Widescreen</PresentationFormat>
  <Paragraphs>20</Paragraphs>
  <Slides>5</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Abadi</vt:lpstr>
      <vt:lpstr>Amasis MT Pro Black</vt:lpstr>
      <vt:lpstr>Arial</vt:lpstr>
      <vt:lpstr>Modern Love</vt:lpstr>
      <vt:lpstr>Symbol</vt:lpstr>
      <vt:lpstr>The Hand</vt:lpstr>
      <vt:lpstr>Times New Roman</vt:lpstr>
      <vt:lpstr>SketchyVTI</vt:lpstr>
      <vt:lpstr>EXPLORE TRENDS IN EMISSIONS, POLLUTION, AND HEALTH METRICS ACROSS U.S. STATES WITH DATA ANALYTICS &amp; VISUALIZATION. </vt:lpstr>
      <vt:lpstr>Introduction</vt:lpstr>
      <vt:lpstr>The research seeks to answer the following questions: </vt:lpstr>
      <vt:lpstr>Technology used</vt:lpstr>
      <vt:lpstr>US Environmental and Health Insight 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Shivansh Bhatnagar</dc:creator>
  <cp:lastModifiedBy>Malav Hiteshbhai Naik</cp:lastModifiedBy>
  <cp:revision>3</cp:revision>
  <dcterms:created xsi:type="dcterms:W3CDTF">2024-12-16T19:12:47Z</dcterms:created>
  <dcterms:modified xsi:type="dcterms:W3CDTF">2024-12-16T20:55:19Z</dcterms:modified>
</cp:coreProperties>
</file>

<file path=docProps/thumbnail.jpeg>
</file>